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92" r:id="rId5"/>
    <p:sldId id="276" r:id="rId6"/>
    <p:sldId id="297" r:id="rId7"/>
    <p:sldId id="295" r:id="rId8"/>
    <p:sldId id="298" r:id="rId9"/>
    <p:sldId id="278" r:id="rId10"/>
    <p:sldId id="299" r:id="rId11"/>
    <p:sldId id="279" r:id="rId12"/>
    <p:sldId id="300" r:id="rId13"/>
    <p:sldId id="301" r:id="rId14"/>
    <p:sldId id="302" r:id="rId15"/>
    <p:sldId id="303" r:id="rId16"/>
    <p:sldId id="304" r:id="rId17"/>
    <p:sldId id="306" r:id="rId18"/>
    <p:sldId id="307" r:id="rId19"/>
    <p:sldId id="305"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65EE"/>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69" d="100"/>
          <a:sy n="69" d="100"/>
        </p:scale>
        <p:origin x="780" y="6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SHU KUMAR JHA" userId="da5616d12a2602e3" providerId="LiveId" clId="{23640BAA-3FEF-40AA-91A6-76CCDF0515A2}"/>
    <pc:docChg chg="custSel addSld modSld">
      <pc:chgData name="HIMANSHU KUMAR JHA" userId="da5616d12a2602e3" providerId="LiveId" clId="{23640BAA-3FEF-40AA-91A6-76CCDF0515A2}" dt="2024-06-08T17:52:05.173" v="28" actId="14100"/>
      <pc:docMkLst>
        <pc:docMk/>
      </pc:docMkLst>
      <pc:sldChg chg="addSp delSp modSp mod">
        <pc:chgData name="HIMANSHU KUMAR JHA" userId="da5616d12a2602e3" providerId="LiveId" clId="{23640BAA-3FEF-40AA-91A6-76CCDF0515A2}" dt="2024-06-08T17:43:49.157" v="7" actId="14100"/>
        <pc:sldMkLst>
          <pc:docMk/>
          <pc:sldMk cId="3103048003" sldId="302"/>
        </pc:sldMkLst>
        <pc:picChg chg="add mod">
          <ac:chgData name="HIMANSHU KUMAR JHA" userId="da5616d12a2602e3" providerId="LiveId" clId="{23640BAA-3FEF-40AA-91A6-76CCDF0515A2}" dt="2024-06-08T17:43:49.157" v="7" actId="14100"/>
          <ac:picMkLst>
            <pc:docMk/>
            <pc:sldMk cId="3103048003" sldId="302"/>
            <ac:picMk id="3" creationId="{E7D2E493-9CA3-B03C-D3AA-0F880BC59722}"/>
          </ac:picMkLst>
        </pc:picChg>
        <pc:picChg chg="del">
          <ac:chgData name="HIMANSHU KUMAR JHA" userId="da5616d12a2602e3" providerId="LiveId" clId="{23640BAA-3FEF-40AA-91A6-76CCDF0515A2}" dt="2024-06-08T17:42:31.431" v="2" actId="478"/>
          <ac:picMkLst>
            <pc:docMk/>
            <pc:sldMk cId="3103048003" sldId="302"/>
            <ac:picMk id="7" creationId="{1A3FBB5D-0447-75A3-6A79-A11B589AB90D}"/>
          </ac:picMkLst>
        </pc:picChg>
      </pc:sldChg>
      <pc:sldChg chg="addSp delSp modSp mod">
        <pc:chgData name="HIMANSHU KUMAR JHA" userId="da5616d12a2602e3" providerId="LiveId" clId="{23640BAA-3FEF-40AA-91A6-76CCDF0515A2}" dt="2024-06-08T17:44:38.221" v="12" actId="14100"/>
        <pc:sldMkLst>
          <pc:docMk/>
          <pc:sldMk cId="2941516040" sldId="303"/>
        </pc:sldMkLst>
        <pc:picChg chg="del">
          <ac:chgData name="HIMANSHU KUMAR JHA" userId="da5616d12a2602e3" providerId="LiveId" clId="{23640BAA-3FEF-40AA-91A6-76CCDF0515A2}" dt="2024-06-08T17:43:56.184" v="8" actId="478"/>
          <ac:picMkLst>
            <pc:docMk/>
            <pc:sldMk cId="2941516040" sldId="303"/>
            <ac:picMk id="3" creationId="{0D95376B-46A2-B539-3668-5169DAE59129}"/>
          </ac:picMkLst>
        </pc:picChg>
        <pc:picChg chg="add mod">
          <ac:chgData name="HIMANSHU KUMAR JHA" userId="da5616d12a2602e3" providerId="LiveId" clId="{23640BAA-3FEF-40AA-91A6-76CCDF0515A2}" dt="2024-06-08T17:44:38.221" v="12" actId="14100"/>
          <ac:picMkLst>
            <pc:docMk/>
            <pc:sldMk cId="2941516040" sldId="303"/>
            <ac:picMk id="4" creationId="{9990BA7E-30F6-FF8C-331A-5129F548C8BA}"/>
          </ac:picMkLst>
        </pc:picChg>
      </pc:sldChg>
      <pc:sldChg chg="addSp delSp modSp mod">
        <pc:chgData name="HIMANSHU KUMAR JHA" userId="da5616d12a2602e3" providerId="LiveId" clId="{23640BAA-3FEF-40AA-91A6-76CCDF0515A2}" dt="2024-06-08T17:50:26.501" v="18" actId="14100"/>
        <pc:sldMkLst>
          <pc:docMk/>
          <pc:sldMk cId="468464324" sldId="304"/>
        </pc:sldMkLst>
        <pc:picChg chg="add mod">
          <ac:chgData name="HIMANSHU KUMAR JHA" userId="da5616d12a2602e3" providerId="LiveId" clId="{23640BAA-3FEF-40AA-91A6-76CCDF0515A2}" dt="2024-06-08T17:50:26.501" v="18" actId="14100"/>
          <ac:picMkLst>
            <pc:docMk/>
            <pc:sldMk cId="468464324" sldId="304"/>
            <ac:picMk id="2" creationId="{708411AE-106A-9947-BF0E-71CE1E4D196D}"/>
          </ac:picMkLst>
        </pc:picChg>
        <pc:picChg chg="del">
          <ac:chgData name="HIMANSHU KUMAR JHA" userId="da5616d12a2602e3" providerId="LiveId" clId="{23640BAA-3FEF-40AA-91A6-76CCDF0515A2}" dt="2024-06-08T17:44:43.567" v="13" actId="478"/>
          <ac:picMkLst>
            <pc:docMk/>
            <pc:sldMk cId="468464324" sldId="304"/>
            <ac:picMk id="3" creationId="{0D95376B-46A2-B539-3668-5169DAE59129}"/>
          </ac:picMkLst>
        </pc:picChg>
      </pc:sldChg>
      <pc:sldChg chg="addSp delSp modSp add mod">
        <pc:chgData name="HIMANSHU KUMAR JHA" userId="da5616d12a2602e3" providerId="LiveId" clId="{23640BAA-3FEF-40AA-91A6-76CCDF0515A2}" dt="2024-06-08T17:51:13.181" v="23" actId="14100"/>
        <pc:sldMkLst>
          <pc:docMk/>
          <pc:sldMk cId="1513980165" sldId="306"/>
        </pc:sldMkLst>
        <pc:picChg chg="del">
          <ac:chgData name="HIMANSHU KUMAR JHA" userId="da5616d12a2602e3" providerId="LiveId" clId="{23640BAA-3FEF-40AA-91A6-76CCDF0515A2}" dt="2024-06-08T17:51:01.938" v="19" actId="478"/>
          <ac:picMkLst>
            <pc:docMk/>
            <pc:sldMk cId="1513980165" sldId="306"/>
            <ac:picMk id="3" creationId="{0D95376B-46A2-B539-3668-5169DAE59129}"/>
          </ac:picMkLst>
        </pc:picChg>
        <pc:picChg chg="add mod">
          <ac:chgData name="HIMANSHU KUMAR JHA" userId="da5616d12a2602e3" providerId="LiveId" clId="{23640BAA-3FEF-40AA-91A6-76CCDF0515A2}" dt="2024-06-08T17:51:13.181" v="23" actId="14100"/>
          <ac:picMkLst>
            <pc:docMk/>
            <pc:sldMk cId="1513980165" sldId="306"/>
            <ac:picMk id="4" creationId="{C0D7661E-D958-286B-309D-972DE51F7EBE}"/>
          </ac:picMkLst>
        </pc:picChg>
      </pc:sldChg>
      <pc:sldChg chg="addSp delSp modSp add mod">
        <pc:chgData name="HIMANSHU KUMAR JHA" userId="da5616d12a2602e3" providerId="LiveId" clId="{23640BAA-3FEF-40AA-91A6-76CCDF0515A2}" dt="2024-06-08T17:52:05.173" v="28" actId="14100"/>
        <pc:sldMkLst>
          <pc:docMk/>
          <pc:sldMk cId="3270861896" sldId="307"/>
        </pc:sldMkLst>
        <pc:picChg chg="del">
          <ac:chgData name="HIMANSHU KUMAR JHA" userId="da5616d12a2602e3" providerId="LiveId" clId="{23640BAA-3FEF-40AA-91A6-76CCDF0515A2}" dt="2024-06-08T17:51:19.873" v="24" actId="478"/>
          <ac:picMkLst>
            <pc:docMk/>
            <pc:sldMk cId="3270861896" sldId="307"/>
            <ac:picMk id="3" creationId="{0D95376B-46A2-B539-3668-5169DAE59129}"/>
          </ac:picMkLst>
        </pc:picChg>
        <pc:picChg chg="add mod">
          <ac:chgData name="HIMANSHU KUMAR JHA" userId="da5616d12a2602e3" providerId="LiveId" clId="{23640BAA-3FEF-40AA-91A6-76CCDF0515A2}" dt="2024-06-08T17:52:05.173" v="28" actId="14100"/>
          <ac:picMkLst>
            <pc:docMk/>
            <pc:sldMk cId="3270861896" sldId="307"/>
            <ac:picMk id="4" creationId="{FCE5B116-BB56-6A1B-A22C-F03EB7E4355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6/8/2024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6/8/2024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02261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12321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33185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02004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835077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400150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2613373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20587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4</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775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921085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3952192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96470" y="1933983"/>
            <a:ext cx="4409808" cy="2081221"/>
          </a:xfrm>
          <a:effectLst>
            <a:outerShdw blurRad="241300" dist="50800" dir="5400000" algn="ctr" rotWithShape="0">
              <a:schemeClr val="bg2">
                <a:alpha val="35000"/>
              </a:schemeClr>
            </a:outerShdw>
          </a:effectLst>
        </p:spPr>
        <p:txBody>
          <a:bodyPr/>
          <a:lstStyle/>
          <a:p>
            <a:r>
              <a:rPr lang="en-US" sz="5400" dirty="0">
                <a:effectLst>
                  <a:outerShdw blurRad="38100" dist="38100" dir="2700000" algn="tl">
                    <a:srgbClr val="000000">
                      <a:alpha val="43137"/>
                    </a:srgbClr>
                  </a:outerShdw>
                </a:effectLst>
              </a:rPr>
              <a:t>Bank CRM Development</a:t>
            </a:r>
            <a:br>
              <a:rPr lang="en-US" sz="5400" dirty="0">
                <a:effectLst>
                  <a:outerShdw blurRad="38100" dist="38100" dir="2700000" algn="tl">
                    <a:srgbClr val="000000">
                      <a:alpha val="43137"/>
                    </a:srgbClr>
                  </a:outerShdw>
                </a:effectLst>
              </a:rPr>
            </a:br>
            <a:r>
              <a:rPr lang="en-US" sz="5400" u="sng" dirty="0">
                <a:solidFill>
                  <a:schemeClr val="accent6">
                    <a:lumMod val="25000"/>
                    <a:lumOff val="75000"/>
                  </a:schemeClr>
                </a:solidFill>
                <a:effectLst>
                  <a:outerShdw blurRad="38100" dist="38100" dir="2700000" algn="tl">
                    <a:srgbClr val="000000">
                      <a:alpha val="43137"/>
                    </a:srgbClr>
                  </a:outerShdw>
                </a:effectLst>
              </a:rPr>
              <a:t>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2000" b="1" dirty="0"/>
              <a:t>Himanshu Kumar Jha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38213" t="2852" r="13315" b="-2852"/>
          <a:stretch/>
        </p:blipFill>
        <p:spPr>
          <a:xfrm>
            <a:off x="6817203" y="812525"/>
            <a:ext cx="4267504" cy="4907647"/>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031894" y="398721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921927" y="513958"/>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3434104" y="513926"/>
            <a:ext cx="5323791" cy="802463"/>
          </a:xfrm>
        </p:spPr>
        <p:txBody>
          <a:bodyPr/>
          <a:lstStyle/>
          <a:p>
            <a:r>
              <a:rPr lang="en-US" b="0" dirty="0">
                <a:solidFill>
                  <a:schemeClr val="tx1">
                    <a:lumMod val="95000"/>
                    <a:lumOff val="5000"/>
                  </a:schemeClr>
                </a:solidFill>
              </a:rPr>
              <a:t>Churn Rate </a:t>
            </a:r>
            <a:r>
              <a:rPr lang="en-US" dirty="0">
                <a:solidFill>
                  <a:schemeClr val="accent6">
                    <a:lumMod val="50000"/>
                    <a:lumOff val="50000"/>
                  </a:schemeClr>
                </a:solidFill>
              </a:rPr>
              <a:t>by Gender</a:t>
            </a:r>
          </a:p>
        </p:txBody>
      </p:sp>
      <p:sp>
        <p:nvSpPr>
          <p:cNvPr id="11" name="TextBox 10">
            <a:extLst>
              <a:ext uri="{FF2B5EF4-FFF2-40B4-BE49-F238E27FC236}">
                <a16:creationId xmlns:a16="http://schemas.microsoft.com/office/drawing/2014/main" id="{C3794054-8651-7AA7-7D6C-3106A6829FF7}"/>
              </a:ext>
            </a:extLst>
          </p:cNvPr>
          <p:cNvSpPr txBox="1"/>
          <p:nvPr/>
        </p:nvSpPr>
        <p:spPr>
          <a:xfrm>
            <a:off x="3497955" y="1637374"/>
            <a:ext cx="5150745" cy="553998"/>
          </a:xfrm>
          <a:prstGeom prst="rect">
            <a:avLst/>
          </a:prstGeom>
          <a:noFill/>
        </p:spPr>
        <p:txBody>
          <a:bodyPr wrap="square">
            <a:spAutoFit/>
          </a:bodyPr>
          <a:lstStyle/>
          <a:p>
            <a:pPr algn="ctr"/>
            <a:r>
              <a:rPr lang="en-IN" sz="1500" b="1" dirty="0"/>
              <a:t>The below PIE Chart displays the Churn Rates according to the Genders</a:t>
            </a:r>
          </a:p>
        </p:txBody>
      </p:sp>
      <p:pic>
        <p:nvPicPr>
          <p:cNvPr id="4" name="Picture 3">
            <a:extLst>
              <a:ext uri="{FF2B5EF4-FFF2-40B4-BE49-F238E27FC236}">
                <a16:creationId xmlns:a16="http://schemas.microsoft.com/office/drawing/2014/main" id="{A6A44D69-5E1F-F4DC-4C1C-23A1F7C9A171}"/>
              </a:ext>
            </a:extLst>
          </p:cNvPr>
          <p:cNvPicPr>
            <a:picLocks noChangeAspect="1"/>
          </p:cNvPicPr>
          <p:nvPr/>
        </p:nvPicPr>
        <p:blipFill>
          <a:blip r:embed="rId3"/>
          <a:stretch>
            <a:fillRect/>
          </a:stretch>
        </p:blipFill>
        <p:spPr>
          <a:xfrm>
            <a:off x="3497956" y="2444308"/>
            <a:ext cx="5045869" cy="34556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5E676C4D-0502-AFE0-54A7-8C790AB57512}"/>
              </a:ext>
            </a:extLst>
          </p:cNvPr>
          <p:cNvPicPr>
            <a:picLocks noChangeAspect="1"/>
          </p:cNvPicPr>
          <p:nvPr/>
        </p:nvPicPr>
        <p:blipFill rotWithShape="1">
          <a:blip r:embed="rId4">
            <a:extLst>
              <a:ext uri="{28A0092B-C50C-407E-A947-70E740481C1C}">
                <a14:useLocalDpi xmlns:a14="http://schemas.microsoft.com/office/drawing/2010/main" val="0"/>
              </a:ext>
            </a:extLst>
          </a:blip>
          <a:srcRect l="-4685" r="70648"/>
          <a:stretch/>
        </p:blipFill>
        <p:spPr>
          <a:xfrm rot="445931">
            <a:off x="2591683" y="3519415"/>
            <a:ext cx="918923" cy="2432566"/>
          </a:xfrm>
          <a:prstGeom prst="rect">
            <a:avLst/>
          </a:prstGeom>
        </p:spPr>
      </p:pic>
      <p:pic>
        <p:nvPicPr>
          <p:cNvPr id="6" name="Picture 5">
            <a:extLst>
              <a:ext uri="{FF2B5EF4-FFF2-40B4-BE49-F238E27FC236}">
                <a16:creationId xmlns:a16="http://schemas.microsoft.com/office/drawing/2014/main" id="{8388C0DA-1917-8E69-A953-32DA6D1F67C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11" b="98382" l="74688" r="98438">
                        <a14:foregroundMark x1="75000" y1="24509" x2="74948" y2="37341"/>
                        <a14:foregroundMark x1="80729" y1="9711" x2="86563" y2="10405"/>
                        <a14:foregroundMark x1="81354" y1="90636" x2="83281" y2="92139"/>
                        <a14:foregroundMark x1="80729" y1="96416" x2="80990" y2="95376"/>
                        <a14:foregroundMark x1="80469" y1="98497" x2="84063" y2="91618"/>
                        <a14:foregroundMark x1="94583" y1="80173" x2="98438" y2="98035"/>
                        <a14:foregroundMark x1="98438" y1="98035" x2="95833" y2="86127"/>
                        <a14:foregroundMark x1="95104" y1="92312" x2="95990" y2="95954"/>
                        <a14:foregroundMark x1="83802" y1="89769" x2="84167" y2="96416"/>
                        <a14:foregroundMark x1="75521" y1="47746" x2="75781" y2="55607"/>
                        <a14:foregroundMark x1="74688" y1="48035" x2="75208" y2="55029"/>
                        <a14:foregroundMark x1="80677" y1="89364" x2="86667" y2="94162"/>
                        <a14:foregroundMark x1="95729" y1="89422" x2="97552" y2="93873"/>
                      </a14:backgroundRemoval>
                    </a14:imgEffect>
                  </a14:imgLayer>
                </a14:imgProps>
              </a:ext>
              <a:ext uri="{28A0092B-C50C-407E-A947-70E740481C1C}">
                <a14:useLocalDpi xmlns:a14="http://schemas.microsoft.com/office/drawing/2010/main" val="0"/>
              </a:ext>
            </a:extLst>
          </a:blip>
          <a:srcRect l="72516"/>
          <a:stretch/>
        </p:blipFill>
        <p:spPr>
          <a:xfrm rot="674317">
            <a:off x="8389746" y="3315272"/>
            <a:ext cx="824400" cy="2702714"/>
          </a:xfrm>
          <a:prstGeom prst="rect">
            <a:avLst/>
          </a:prstGeom>
        </p:spPr>
      </p:pic>
      <p:sp>
        <p:nvSpPr>
          <p:cNvPr id="8" name="Rectangle: Rounded Corners 7">
            <a:extLst>
              <a:ext uri="{FF2B5EF4-FFF2-40B4-BE49-F238E27FC236}">
                <a16:creationId xmlns:a16="http://schemas.microsoft.com/office/drawing/2014/main" id="{7911A257-ADE6-B2D4-25E7-DA40FEABAC3C}"/>
              </a:ext>
            </a:extLst>
          </p:cNvPr>
          <p:cNvSpPr/>
          <p:nvPr/>
        </p:nvSpPr>
        <p:spPr>
          <a:xfrm>
            <a:off x="1514505" y="3145010"/>
            <a:ext cx="1102638"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16</a:t>
            </a:r>
          </a:p>
        </p:txBody>
      </p:sp>
      <p:sp>
        <p:nvSpPr>
          <p:cNvPr id="10" name="Rectangle: Rounded Corners 9">
            <a:extLst>
              <a:ext uri="{FF2B5EF4-FFF2-40B4-BE49-F238E27FC236}">
                <a16:creationId xmlns:a16="http://schemas.microsoft.com/office/drawing/2014/main" id="{3865EC24-40C7-3109-DE31-D0DBAD220B0C}"/>
              </a:ext>
            </a:extLst>
          </p:cNvPr>
          <p:cNvSpPr/>
          <p:nvPr/>
        </p:nvSpPr>
        <p:spPr>
          <a:xfrm>
            <a:off x="9231180" y="3145010"/>
            <a:ext cx="1102638" cy="102155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15000"/>
            </a:schemeClr>
          </a:lnRef>
          <a:fillRef idx="1">
            <a:schemeClr val="accent5"/>
          </a:fillRef>
          <a:effectRef idx="0">
            <a:schemeClr val="accent5"/>
          </a:effectRef>
          <a:fontRef idx="minor">
            <a:schemeClr val="lt1"/>
          </a:fontRef>
        </p:style>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25</a:t>
            </a:r>
          </a:p>
        </p:txBody>
      </p:sp>
      <p:sp>
        <p:nvSpPr>
          <p:cNvPr id="12" name="Rectangle 11">
            <a:extLst>
              <a:ext uri="{FF2B5EF4-FFF2-40B4-BE49-F238E27FC236}">
                <a16:creationId xmlns:a16="http://schemas.microsoft.com/office/drawing/2014/main" id="{61DAD070-2845-0046-5BB2-89ED4BA22097}"/>
              </a:ext>
            </a:extLst>
          </p:cNvPr>
          <p:cNvSpPr/>
          <p:nvPr/>
        </p:nvSpPr>
        <p:spPr>
          <a:xfrm>
            <a:off x="152399" y="120959"/>
            <a:ext cx="11887201" cy="6581774"/>
          </a:xfrm>
          <a:prstGeom prst="rect">
            <a:avLst/>
          </a:prstGeom>
          <a:noFill/>
          <a:ln w="69850">
            <a:solidFill>
              <a:schemeClr val="accent6">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744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pic>
        <p:nvPicPr>
          <p:cNvPr id="3" name="Picture 2">
            <a:extLst>
              <a:ext uri="{FF2B5EF4-FFF2-40B4-BE49-F238E27FC236}">
                <a16:creationId xmlns:a16="http://schemas.microsoft.com/office/drawing/2014/main" id="{E7D2E493-9CA3-B03C-D3AA-0F880BC59722}"/>
              </a:ext>
            </a:extLst>
          </p:cNvPr>
          <p:cNvPicPr>
            <a:picLocks noChangeAspect="1"/>
          </p:cNvPicPr>
          <p:nvPr/>
        </p:nvPicPr>
        <p:blipFill>
          <a:blip r:embed="rId3"/>
          <a:stretch>
            <a:fillRect/>
          </a:stretch>
        </p:blipFill>
        <p:spPr>
          <a:xfrm>
            <a:off x="1" y="1080760"/>
            <a:ext cx="12192000" cy="5777240"/>
          </a:xfrm>
          <a:prstGeom prst="rect">
            <a:avLst/>
          </a:prstGeom>
        </p:spPr>
      </p:pic>
    </p:spTree>
    <p:extLst>
      <p:ext uri="{BB962C8B-B14F-4D97-AF65-F5344CB8AC3E}">
        <p14:creationId xmlns:p14="http://schemas.microsoft.com/office/powerpoint/2010/main" val="3103048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pic>
        <p:nvPicPr>
          <p:cNvPr id="4" name="Picture 3">
            <a:extLst>
              <a:ext uri="{FF2B5EF4-FFF2-40B4-BE49-F238E27FC236}">
                <a16:creationId xmlns:a16="http://schemas.microsoft.com/office/drawing/2014/main" id="{9990BA7E-30F6-FF8C-331A-5129F548C8BA}"/>
              </a:ext>
            </a:extLst>
          </p:cNvPr>
          <p:cNvPicPr>
            <a:picLocks noChangeAspect="1"/>
          </p:cNvPicPr>
          <p:nvPr/>
        </p:nvPicPr>
        <p:blipFill>
          <a:blip r:embed="rId3"/>
          <a:stretch>
            <a:fillRect/>
          </a:stretch>
        </p:blipFill>
        <p:spPr>
          <a:xfrm>
            <a:off x="0" y="1071233"/>
            <a:ext cx="12192000" cy="5780091"/>
          </a:xfrm>
          <a:prstGeom prst="rect">
            <a:avLst/>
          </a:prstGeom>
        </p:spPr>
      </p:pic>
    </p:spTree>
    <p:extLst>
      <p:ext uri="{BB962C8B-B14F-4D97-AF65-F5344CB8AC3E}">
        <p14:creationId xmlns:p14="http://schemas.microsoft.com/office/powerpoint/2010/main" val="294151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pic>
        <p:nvPicPr>
          <p:cNvPr id="2" name="Picture 1">
            <a:extLst>
              <a:ext uri="{FF2B5EF4-FFF2-40B4-BE49-F238E27FC236}">
                <a16:creationId xmlns:a16="http://schemas.microsoft.com/office/drawing/2014/main" id="{708411AE-106A-9947-BF0E-71CE1E4D196D}"/>
              </a:ext>
            </a:extLst>
          </p:cNvPr>
          <p:cNvPicPr>
            <a:picLocks noChangeAspect="1"/>
          </p:cNvPicPr>
          <p:nvPr/>
        </p:nvPicPr>
        <p:blipFill>
          <a:blip r:embed="rId3"/>
          <a:stretch>
            <a:fillRect/>
          </a:stretch>
        </p:blipFill>
        <p:spPr>
          <a:xfrm>
            <a:off x="0" y="1056380"/>
            <a:ext cx="12192000" cy="5801008"/>
          </a:xfrm>
          <a:prstGeom prst="rect">
            <a:avLst/>
          </a:prstGeom>
        </p:spPr>
      </p:pic>
    </p:spTree>
    <p:extLst>
      <p:ext uri="{BB962C8B-B14F-4D97-AF65-F5344CB8AC3E}">
        <p14:creationId xmlns:p14="http://schemas.microsoft.com/office/powerpoint/2010/main" val="46846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pic>
        <p:nvPicPr>
          <p:cNvPr id="4" name="Picture 3">
            <a:extLst>
              <a:ext uri="{FF2B5EF4-FFF2-40B4-BE49-F238E27FC236}">
                <a16:creationId xmlns:a16="http://schemas.microsoft.com/office/drawing/2014/main" id="{C0D7661E-D958-286B-309D-972DE51F7EBE}"/>
              </a:ext>
            </a:extLst>
          </p:cNvPr>
          <p:cNvPicPr>
            <a:picLocks noChangeAspect="1"/>
          </p:cNvPicPr>
          <p:nvPr/>
        </p:nvPicPr>
        <p:blipFill>
          <a:blip r:embed="rId3"/>
          <a:stretch>
            <a:fillRect/>
          </a:stretch>
        </p:blipFill>
        <p:spPr>
          <a:xfrm>
            <a:off x="0" y="1071233"/>
            <a:ext cx="12192000" cy="5786767"/>
          </a:xfrm>
          <a:prstGeom prst="rect">
            <a:avLst/>
          </a:prstGeom>
        </p:spPr>
      </p:pic>
    </p:spTree>
    <p:extLst>
      <p:ext uri="{BB962C8B-B14F-4D97-AF65-F5344CB8AC3E}">
        <p14:creationId xmlns:p14="http://schemas.microsoft.com/office/powerpoint/2010/main" val="151398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2377130" y="263621"/>
            <a:ext cx="7437740" cy="1115434"/>
          </a:xfrm>
        </p:spPr>
        <p:txBody>
          <a:bodyPr/>
          <a:lstStyle/>
          <a:p>
            <a:r>
              <a:rPr lang="en-IN" dirty="0">
                <a:effectLst>
                  <a:outerShdw blurRad="38100" dist="38100" dir="2700000" algn="tl">
                    <a:srgbClr val="000000">
                      <a:alpha val="43137"/>
                    </a:srgbClr>
                  </a:outerShdw>
                </a:effectLst>
              </a:rPr>
              <a:t>Dashboard </a:t>
            </a:r>
            <a:r>
              <a:rPr lang="en-IN" dirty="0">
                <a:solidFill>
                  <a:schemeClr val="accent6">
                    <a:lumMod val="25000"/>
                    <a:lumOff val="75000"/>
                  </a:schemeClr>
                </a:solidFill>
                <a:effectLst>
                  <a:outerShdw blurRad="38100" dist="38100" dir="2700000" algn="tl">
                    <a:srgbClr val="000000">
                      <a:alpha val="43137"/>
                    </a:srgbClr>
                  </a:outerShdw>
                </a:effectLst>
              </a:rPr>
              <a:t>and Visualizations</a:t>
            </a:r>
          </a:p>
        </p:txBody>
      </p:sp>
      <p:pic>
        <p:nvPicPr>
          <p:cNvPr id="4" name="Picture 3">
            <a:extLst>
              <a:ext uri="{FF2B5EF4-FFF2-40B4-BE49-F238E27FC236}">
                <a16:creationId xmlns:a16="http://schemas.microsoft.com/office/drawing/2014/main" id="{FCE5B116-BB56-6A1B-A22C-F03EB7E43558}"/>
              </a:ext>
            </a:extLst>
          </p:cNvPr>
          <p:cNvPicPr>
            <a:picLocks noChangeAspect="1"/>
          </p:cNvPicPr>
          <p:nvPr/>
        </p:nvPicPr>
        <p:blipFill>
          <a:blip r:embed="rId3"/>
          <a:stretch>
            <a:fillRect/>
          </a:stretch>
        </p:blipFill>
        <p:spPr>
          <a:xfrm>
            <a:off x="0" y="1071233"/>
            <a:ext cx="12192000" cy="5786767"/>
          </a:xfrm>
          <a:prstGeom prst="rect">
            <a:avLst/>
          </a:prstGeom>
        </p:spPr>
      </p:pic>
    </p:spTree>
    <p:extLst>
      <p:ext uri="{BB962C8B-B14F-4D97-AF65-F5344CB8AC3E}">
        <p14:creationId xmlns:p14="http://schemas.microsoft.com/office/powerpoint/2010/main" val="327086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51456" y="75544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Conclusion</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51456" y="1844902"/>
            <a:ext cx="6887717" cy="3168195"/>
          </a:xfrm>
        </p:spPr>
        <p:txBody>
          <a:bodyPr/>
          <a:lstStyle/>
          <a:p>
            <a:pPr eaLnBrk="0" fontAlgn="base" hangingPunct="0">
              <a:spcBef>
                <a:spcPct val="0"/>
              </a:spcBef>
              <a:spcAft>
                <a:spcPct val="0"/>
              </a:spcAft>
              <a:buFontTx/>
            </a:pPr>
            <a:r>
              <a:rPr lang="en-US" sz="1600" kern="100" dirty="0">
                <a:latin typeface="Calibri" panose="020F0502020204030204" pitchFamily="34" charset="0"/>
                <a:ea typeface="Calibri" panose="020F0502020204030204" pitchFamily="34" charset="0"/>
                <a:cs typeface="Times New Roman" panose="02020603050405020304" pitchFamily="18" charset="0"/>
              </a:rPr>
              <a:t>The project explored the complexities of customer churn analysis in the banking sector, providing valuable insights into customer behaviors, risk factors, and market trends. By identifying key metrics like churn rates, customer demographics, and product usage patterns, we were able to develop data-driven strategies for both customer retention and acquisition.</a:t>
            </a:r>
            <a:br>
              <a:rPr lang="en-US" sz="1600" kern="100" dirty="0">
                <a:latin typeface="Calibri" panose="020F0502020204030204" pitchFamily="34" charset="0"/>
                <a:ea typeface="Calibri" panose="020F0502020204030204" pitchFamily="34" charset="0"/>
                <a:cs typeface="Times New Roman" panose="02020603050405020304" pitchFamily="18" charset="0"/>
              </a:rPr>
            </a:b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buFontTx/>
            </a:pPr>
            <a:r>
              <a:rPr lang="en-US" sz="1600" kern="100" dirty="0">
                <a:latin typeface="Calibri" panose="020F0502020204030204" pitchFamily="34" charset="0"/>
                <a:ea typeface="Calibri" panose="020F0502020204030204" pitchFamily="34" charset="0"/>
                <a:cs typeface="Times New Roman" panose="02020603050405020304" pitchFamily="18" charset="0"/>
              </a:rPr>
              <a:t>However, it is important to acknowledge that customer churn is a multifaceted issue influenced by numerous factors beyond our dataset, such as customer experiences, market competition, and economic conditions. While our analysis offers significant insights, a comprehensive approach that includes customer feedback, qualitative data analysis, and ongoing monitoring is crucial for achieving long-term success in reducing churn and improving customer satisfaction.</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12000"/>
                    </a14:imgEffect>
                  </a14:imgLayer>
                </a14:imgProps>
              </a:ext>
            </a:extLst>
          </a:blip>
          <a:srcRect l="21015" r="21015"/>
          <a:stretch/>
        </p:blipFill>
        <p:spPr>
          <a:xfrm>
            <a:off x="7926653" y="755443"/>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39173" y="3891774"/>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63904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a:srcRect l="13037" t="2556" r="-1334" b="15707"/>
          <a:stretch/>
        </p:blipFill>
        <p:spPr>
          <a:xfrm>
            <a:off x="2754948" y="2502098"/>
            <a:ext cx="1465840" cy="1193602"/>
          </a:xfrm>
        </p:spPr>
      </p:pic>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4"/>
          <a:srcRect l="12010" r="12010"/>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a:srcRect l="12110" r="12110"/>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6" cstate="print">
            <a:extLst>
              <a:ext uri="{28A0092B-C50C-407E-A947-70E740481C1C}">
                <a14:useLocalDpi xmlns:a14="http://schemas.microsoft.com/office/drawing/2010/main"/>
              </a:ext>
            </a:extLst>
          </a:blip>
          <a:srcRect l="34" r="34"/>
          <a:stretch/>
        </p:blipFill>
        <p:spPr/>
      </p:pic>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3" y="49066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Introduction</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3" y="1310499"/>
            <a:ext cx="6887717" cy="4905166"/>
          </a:xfrm>
        </p:spPr>
        <p:txBody>
          <a:bodyPr/>
          <a:lstStyle/>
          <a:p>
            <a:r>
              <a:rPr lang="en-US" sz="1600" dirty="0"/>
              <a:t>Welcome to the presentation of our analysis project, which seeks to enhance the bank's retention strategy by deepening our understanding of customer behavior. Leveraging data insights is crucial for staying competitive and ensuring sustained success in today's dynamic industry landscape, where customer loyalty is paramount. This project delves into various facets of customer interactions, financial behaviors, and demographic trends to extract actionable insights. By examining patterns of customer churn, spending behaviors, and responses to marketing efforts, our goal is to develop strategies that not only retain existing customers but also attract new ones.</a:t>
            </a:r>
          </a:p>
          <a:p>
            <a:r>
              <a:rPr lang="en-US" sz="1600" dirty="0"/>
              <a:t>Our project relies on a comprehensive dataset comprising customer information, transaction details, credit scores, and demographic profiles. Through advanced analytics and visualization techniques, we've unearthed valuable insights that will inform data-driven decisions to enhance customer satisfaction and drive business growth.</a:t>
            </a:r>
          </a:p>
          <a:p>
            <a:r>
              <a:rPr lang="en-US" sz="1600" dirty="0"/>
              <a:t>Join us as we embark on our data journey and delve into the insights that will shape our strategic initiatives moving forward.</a:t>
            </a:r>
          </a:p>
          <a:p>
            <a:pPr>
              <a:lnSpc>
                <a:spcPct val="107000"/>
              </a:lnSpc>
              <a:spcAft>
                <a:spcPts val="800"/>
              </a:spcAft>
            </a:pPr>
            <a:endParaRPr lang="en-US" sz="1600" kern="100" dirty="0">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12000"/>
                    </a14:imgEffect>
                  </a14:imgLayer>
                </a14:imgProps>
              </a:ext>
            </a:extLst>
          </a:blip>
          <a:srcRect l="21015" r="21015"/>
          <a:stretch/>
        </p:blipFill>
        <p:spPr>
          <a:xfrm>
            <a:off x="7926653" y="755443"/>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39173" y="3891774"/>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32592" y="1386013"/>
            <a:ext cx="3143299"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Summary</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32592" y="2431547"/>
            <a:ext cx="6887717" cy="1994905"/>
          </a:xfrm>
        </p:spPr>
        <p:txBody>
          <a:bodyPr/>
          <a:lstStyle/>
          <a:p>
            <a:pPr>
              <a:lnSpc>
                <a:spcPct val="107000"/>
              </a:lnSpc>
              <a:spcAft>
                <a:spcPts val="800"/>
              </a:spcAft>
            </a:pPr>
            <a:r>
              <a:rPr lang="en-US" sz="1600" dirty="0"/>
              <a:t>"This project focuses on analyzing customer churn and retention within a bank, utilizing data-driven insights to reveal trends and patterns that impact customer behavior. Through the examination of demographics, account activity, and product usage, the project seeks to pinpoint high-risk customer segments and recommend tailored strategies to improve retention. Ultimately, the objective is to harness data analytics to enhance customer satisfaction, minimize churn rates, and foster sustainable growth for the bank."</a:t>
            </a: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 contrast="12000"/>
                    </a14:imgEffect>
                  </a14:imgLayer>
                </a14:imgProps>
              </a:ext>
            </a:extLst>
          </a:blip>
          <a:srcRect l="21196" r="21196"/>
          <a:stretch/>
        </p:blipFill>
        <p:spPr>
          <a:xfrm>
            <a:off x="-1" y="976416"/>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prstDash val="sysDot"/>
          </a:ln>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3698448" y="4099022"/>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91476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5660432" y="1070332"/>
            <a:ext cx="5162709" cy="420683"/>
          </a:xfrm>
        </p:spPr>
        <p:txBody>
          <a:bodyPr/>
          <a:lstStyle/>
          <a:p>
            <a:endParaRPr lang="en-US" dirty="0"/>
          </a:p>
          <a:p>
            <a:r>
              <a:rPr lang="en-US" dirty="0"/>
              <a:t>Cleaning and formatting of data</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755682" y="1505331"/>
            <a:ext cx="5887759" cy="1036709"/>
          </a:xfrm>
        </p:spPr>
        <p:txBody>
          <a:bodyPr/>
          <a:lstStyle/>
          <a:p>
            <a:r>
              <a:rPr lang="en-US" dirty="0"/>
              <a:t>I employed Excel for the initial stages of data cleaning, which involved tasks such as eliminating duplicates and ensuring consistent formatting across columns. Additionally, I conducted data profiling to gain insights into the structure of the dataset, detect patterns, and evaluate the quality of the data.</a:t>
            </a:r>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64564" y="627492"/>
            <a:ext cx="4168133" cy="2193023"/>
          </a:xfrm>
        </p:spPr>
        <p:txBody>
          <a:bodyPr/>
          <a:lstStyle/>
          <a:p>
            <a:r>
              <a:rPr lang="en-US" dirty="0"/>
              <a:t>Analytical</a:t>
            </a:r>
            <a:r>
              <a:rPr lang="en-US" dirty="0">
                <a:solidFill>
                  <a:schemeClr val="accent6">
                    <a:lumMod val="25000"/>
                    <a:lumOff val="75000"/>
                  </a:schemeClr>
                </a:solidFill>
              </a:rPr>
              <a:t> Approach &amp; Tools </a:t>
            </a:r>
          </a:p>
        </p:txBody>
      </p:sp>
      <p:pic>
        <p:nvPicPr>
          <p:cNvPr id="3" name="Picture 2">
            <a:extLst>
              <a:ext uri="{FF2B5EF4-FFF2-40B4-BE49-F238E27FC236}">
                <a16:creationId xmlns:a16="http://schemas.microsoft.com/office/drawing/2014/main" id="{725D8599-53C8-8D79-D736-7E1193C2E8AA}"/>
              </a:ext>
            </a:extLst>
          </p:cNvPr>
          <p:cNvPicPr>
            <a:picLocks noChangeAspect="1"/>
          </p:cNvPicPr>
          <p:nvPr/>
        </p:nvPicPr>
        <p:blipFill>
          <a:blip r:embed="rId3"/>
          <a:stretch>
            <a:fillRect/>
          </a:stretch>
        </p:blipFill>
        <p:spPr>
          <a:xfrm>
            <a:off x="4469093" y="1205396"/>
            <a:ext cx="1064583" cy="571239"/>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E2E32CB-0AE8-6DDC-BF9F-48FBFB8157BA}"/>
              </a:ext>
            </a:extLst>
          </p:cNvPr>
          <p:cNvPicPr>
            <a:picLocks noChangeAspect="1"/>
          </p:cNvPicPr>
          <p:nvPr/>
        </p:nvPicPr>
        <p:blipFill rotWithShape="1">
          <a:blip r:embed="rId4"/>
          <a:srcRect t="3922" b="-3922"/>
          <a:stretch/>
        </p:blipFill>
        <p:spPr>
          <a:xfrm>
            <a:off x="4480298" y="3030922"/>
            <a:ext cx="1099386" cy="588292"/>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pic>
        <p:nvPicPr>
          <p:cNvPr id="26" name="Picture 25">
            <a:extLst>
              <a:ext uri="{FF2B5EF4-FFF2-40B4-BE49-F238E27FC236}">
                <a16:creationId xmlns:a16="http://schemas.microsoft.com/office/drawing/2014/main" id="{A0D12095-C101-66C5-4F59-9CA055CE9384}"/>
              </a:ext>
            </a:extLst>
          </p:cNvPr>
          <p:cNvPicPr>
            <a:picLocks noChangeAspect="1"/>
          </p:cNvPicPr>
          <p:nvPr/>
        </p:nvPicPr>
        <p:blipFill rotWithShape="1">
          <a:blip r:embed="rId5"/>
          <a:srcRect l="20896" t="25256" r="20943" b="25243"/>
          <a:stretch/>
        </p:blipFill>
        <p:spPr>
          <a:xfrm>
            <a:off x="4469093" y="4926132"/>
            <a:ext cx="1193453" cy="571238"/>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29" name="Text Placeholder 8">
            <a:extLst>
              <a:ext uri="{FF2B5EF4-FFF2-40B4-BE49-F238E27FC236}">
                <a16:creationId xmlns:a16="http://schemas.microsoft.com/office/drawing/2014/main" id="{67BBC241-D090-0CF5-9136-36CBCE66F3CE}"/>
              </a:ext>
            </a:extLst>
          </p:cNvPr>
          <p:cNvSpPr txBox="1">
            <a:spLocks/>
          </p:cNvSpPr>
          <p:nvPr/>
        </p:nvSpPr>
        <p:spPr>
          <a:xfrm>
            <a:off x="5740197" y="290438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Storage and manipulation of data</a:t>
            </a:r>
          </a:p>
        </p:txBody>
      </p:sp>
      <p:sp>
        <p:nvSpPr>
          <p:cNvPr id="30" name="Text Placeholder 9">
            <a:extLst>
              <a:ext uri="{FF2B5EF4-FFF2-40B4-BE49-F238E27FC236}">
                <a16:creationId xmlns:a16="http://schemas.microsoft.com/office/drawing/2014/main" id="{62E1DBAF-78C8-2250-4D9C-57B83C914AF9}"/>
              </a:ext>
            </a:extLst>
          </p:cNvPr>
          <p:cNvSpPr txBox="1">
            <a:spLocks/>
          </p:cNvSpPr>
          <p:nvPr/>
        </p:nvSpPr>
        <p:spPr>
          <a:xfrm>
            <a:off x="5774732" y="3330917"/>
            <a:ext cx="5887759" cy="10367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transferred the Excel data into an SQL database. I then conducted an analysis of customer churn by crafting SQL queries to establish correlations between customer attributes and churn rates.</a:t>
            </a:r>
          </a:p>
        </p:txBody>
      </p:sp>
      <p:sp>
        <p:nvSpPr>
          <p:cNvPr id="35" name="Text Placeholder 8">
            <a:extLst>
              <a:ext uri="{FF2B5EF4-FFF2-40B4-BE49-F238E27FC236}">
                <a16:creationId xmlns:a16="http://schemas.microsoft.com/office/drawing/2014/main" id="{C4D6A262-0738-6740-D9C4-00B3429FCEDC}"/>
              </a:ext>
            </a:extLst>
          </p:cNvPr>
          <p:cNvSpPr txBox="1">
            <a:spLocks/>
          </p:cNvSpPr>
          <p:nvPr/>
        </p:nvSpPr>
        <p:spPr>
          <a:xfrm>
            <a:off x="5820118" y="4668988"/>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and Visualization</a:t>
            </a:r>
          </a:p>
        </p:txBody>
      </p:sp>
      <p:sp>
        <p:nvSpPr>
          <p:cNvPr id="36" name="Text Placeholder 9">
            <a:extLst>
              <a:ext uri="{FF2B5EF4-FFF2-40B4-BE49-F238E27FC236}">
                <a16:creationId xmlns:a16="http://schemas.microsoft.com/office/drawing/2014/main" id="{90803228-709C-674D-5D14-DEA355F15310}"/>
              </a:ext>
            </a:extLst>
          </p:cNvPr>
          <p:cNvSpPr txBox="1">
            <a:spLocks/>
          </p:cNvSpPr>
          <p:nvPr/>
        </p:nvSpPr>
        <p:spPr>
          <a:xfrm>
            <a:off x="5854653" y="5095520"/>
            <a:ext cx="5887759" cy="10367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utilized both the queries and original files within Power BI to process the data. From there, I developed interactive dashboards aimed at showcasing balance details, churn rates, and customer information.</a:t>
            </a:r>
          </a:p>
        </p:txBody>
      </p:sp>
    </p:spTree>
    <p:extLst>
      <p:ext uri="{BB962C8B-B14F-4D97-AF65-F5344CB8AC3E}">
        <p14:creationId xmlns:p14="http://schemas.microsoft.com/office/powerpoint/2010/main" val="251972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953994" y="475292"/>
            <a:ext cx="6551955" cy="762446"/>
          </a:xfrm>
        </p:spPr>
        <p:txBody>
          <a:bodyPr/>
          <a:lstStyle/>
          <a:p>
            <a:r>
              <a:rPr lang="en-US" altLang="zh-CN" dirty="0">
                <a:solidFill>
                  <a:schemeClr val="accent6">
                    <a:lumMod val="25000"/>
                    <a:lumOff val="75000"/>
                  </a:schemeClr>
                </a:solidFill>
                <a:effectLst>
                  <a:outerShdw blurRad="38100" dist="38100" dir="2700000" algn="tl">
                    <a:srgbClr val="000000">
                      <a:alpha val="43137"/>
                    </a:srgbClr>
                  </a:outerShdw>
                </a:effectLst>
              </a:rPr>
              <a:t>Overview of the Customers</a:t>
            </a:r>
            <a:endParaRPr lang="en-US" dirty="0">
              <a:solidFill>
                <a:schemeClr val="accent6">
                  <a:lumMod val="25000"/>
                  <a:lumOff val="75000"/>
                </a:schemeClr>
              </a:solidFill>
              <a:effectLst>
                <a:outerShdw blurRad="38100" dist="38100" dir="2700000" algn="tl">
                  <a:srgbClr val="000000">
                    <a:alpha val="43137"/>
                  </a:srgbClr>
                </a:outerShdw>
              </a:effectLst>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pic>
        <p:nvPicPr>
          <p:cNvPr id="10" name="Picture placeholder 29">
            <a:extLst>
              <a:ext uri="{FF2B5EF4-FFF2-40B4-BE49-F238E27FC236}">
                <a16:creationId xmlns:a16="http://schemas.microsoft.com/office/drawing/2014/main" id="{B21F4025-DFA0-4875-1DDA-9BCF8D1F1FC2}"/>
              </a:ext>
            </a:extLst>
          </p:cNvPr>
          <p:cNvPicPr>
            <a:picLocks noChangeAspect="1"/>
          </p:cNvPicPr>
          <p:nvPr/>
        </p:nvPicPr>
        <p:blipFill rotWithShape="1">
          <a:blip r:embed="rId3"/>
          <a:srcRect l="8031" t="-112" r="29404" b="-7816"/>
          <a:stretch/>
        </p:blipFill>
        <p:spPr>
          <a:xfrm>
            <a:off x="7926653" y="1253109"/>
            <a:ext cx="4265347" cy="490516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7359754" y="4427816"/>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4" name="Title 9">
            <a:extLst>
              <a:ext uri="{FF2B5EF4-FFF2-40B4-BE49-F238E27FC236}">
                <a16:creationId xmlns:a16="http://schemas.microsoft.com/office/drawing/2014/main" id="{4C6EC6F6-F346-241D-C2AD-CEA21AF2E091}"/>
              </a:ext>
            </a:extLst>
          </p:cNvPr>
          <p:cNvSpPr txBox="1">
            <a:spLocks/>
          </p:cNvSpPr>
          <p:nvPr/>
        </p:nvSpPr>
        <p:spPr>
          <a:xfrm>
            <a:off x="484633" y="1824310"/>
            <a:ext cx="2672443" cy="467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a:t>Total Customers</a:t>
            </a:r>
            <a:endParaRPr lang="en-US" sz="2800" dirty="0"/>
          </a:p>
        </p:txBody>
      </p:sp>
      <p:pic>
        <p:nvPicPr>
          <p:cNvPr id="7" name="Picture 6">
            <a:extLst>
              <a:ext uri="{FF2B5EF4-FFF2-40B4-BE49-F238E27FC236}">
                <a16:creationId xmlns:a16="http://schemas.microsoft.com/office/drawing/2014/main" id="{DCD197D4-CD2B-FBEA-66A0-DF241EBED869}"/>
              </a:ext>
            </a:extLst>
          </p:cNvPr>
          <p:cNvPicPr>
            <a:picLocks noChangeAspect="1"/>
          </p:cNvPicPr>
          <p:nvPr/>
        </p:nvPicPr>
        <p:blipFill rotWithShape="1">
          <a:blip r:embed="rId4"/>
          <a:srcRect l="4224" t="15144" r="3912" b="4282"/>
          <a:stretch/>
        </p:blipFill>
        <p:spPr>
          <a:xfrm>
            <a:off x="4406891" y="1508933"/>
            <a:ext cx="2105024" cy="1055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FB6FC81-E2CD-B39A-4B26-EFD3C67A080A}"/>
              </a:ext>
            </a:extLst>
          </p:cNvPr>
          <p:cNvPicPr>
            <a:picLocks noChangeAspect="1"/>
          </p:cNvPicPr>
          <p:nvPr/>
        </p:nvPicPr>
        <p:blipFill>
          <a:blip r:embed="rId5"/>
          <a:stretch>
            <a:fillRect/>
          </a:stretch>
        </p:blipFill>
        <p:spPr>
          <a:xfrm>
            <a:off x="4406891" y="2924766"/>
            <a:ext cx="2105024" cy="1236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itle 9">
            <a:extLst>
              <a:ext uri="{FF2B5EF4-FFF2-40B4-BE49-F238E27FC236}">
                <a16:creationId xmlns:a16="http://schemas.microsoft.com/office/drawing/2014/main" id="{7360B0F7-F983-B979-7177-EDA24A85F846}"/>
              </a:ext>
            </a:extLst>
          </p:cNvPr>
          <p:cNvSpPr txBox="1">
            <a:spLocks/>
          </p:cNvSpPr>
          <p:nvPr/>
        </p:nvSpPr>
        <p:spPr>
          <a:xfrm>
            <a:off x="484633" y="3213583"/>
            <a:ext cx="1917245" cy="5750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dirty="0"/>
              <a:t>Churn</a:t>
            </a:r>
            <a:r>
              <a:rPr lang="en-US" sz="3200" dirty="0"/>
              <a:t> </a:t>
            </a:r>
            <a:r>
              <a:rPr lang="en-US" sz="2800" dirty="0"/>
              <a:t>Rate</a:t>
            </a:r>
          </a:p>
        </p:txBody>
      </p:sp>
      <p:pic>
        <p:nvPicPr>
          <p:cNvPr id="13" name="Picture 12">
            <a:extLst>
              <a:ext uri="{FF2B5EF4-FFF2-40B4-BE49-F238E27FC236}">
                <a16:creationId xmlns:a16="http://schemas.microsoft.com/office/drawing/2014/main" id="{3269ED00-DC78-667D-FFFA-A57D08992622}"/>
              </a:ext>
            </a:extLst>
          </p:cNvPr>
          <p:cNvPicPr>
            <a:picLocks noChangeAspect="1"/>
          </p:cNvPicPr>
          <p:nvPr/>
        </p:nvPicPr>
        <p:blipFill>
          <a:blip r:embed="rId6"/>
          <a:stretch>
            <a:fillRect/>
          </a:stretch>
        </p:blipFill>
        <p:spPr>
          <a:xfrm>
            <a:off x="4406891" y="4595646"/>
            <a:ext cx="2105024" cy="1255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9">
            <a:extLst>
              <a:ext uri="{FF2B5EF4-FFF2-40B4-BE49-F238E27FC236}">
                <a16:creationId xmlns:a16="http://schemas.microsoft.com/office/drawing/2014/main" id="{99F7B07A-72D3-F93B-724B-600F59CC5D04}"/>
              </a:ext>
            </a:extLst>
          </p:cNvPr>
          <p:cNvSpPr txBox="1">
            <a:spLocks/>
          </p:cNvSpPr>
          <p:nvPr/>
        </p:nvSpPr>
        <p:spPr>
          <a:xfrm>
            <a:off x="484633" y="4935846"/>
            <a:ext cx="3122157" cy="5750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dirty="0"/>
              <a:t>Average</a:t>
            </a:r>
            <a:r>
              <a:rPr lang="en-US" sz="3200" dirty="0"/>
              <a:t> </a:t>
            </a:r>
            <a:r>
              <a:rPr lang="en-US" sz="2800" dirty="0"/>
              <a:t>Credit</a:t>
            </a:r>
            <a:r>
              <a:rPr lang="en-US" sz="3200" dirty="0"/>
              <a:t> </a:t>
            </a:r>
            <a:r>
              <a:rPr lang="en-US" sz="2800" dirty="0"/>
              <a:t>Score</a:t>
            </a:r>
          </a:p>
        </p:txBody>
      </p:sp>
      <p:pic>
        <p:nvPicPr>
          <p:cNvPr id="17" name="Graphic 16" descr="Arrow: Slight curve with solid fill">
            <a:extLst>
              <a:ext uri="{FF2B5EF4-FFF2-40B4-BE49-F238E27FC236}">
                <a16:creationId xmlns:a16="http://schemas.microsoft.com/office/drawing/2014/main" id="{92228730-EC48-FA13-1E91-2A5B371063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7077" y="1775508"/>
            <a:ext cx="774185" cy="774185"/>
          </a:xfrm>
          <a:prstGeom prst="rect">
            <a:avLst/>
          </a:prstGeom>
        </p:spPr>
      </p:pic>
      <p:pic>
        <p:nvPicPr>
          <p:cNvPr id="18" name="Graphic 17" descr="Arrow: Slight curve with solid fill">
            <a:extLst>
              <a:ext uri="{FF2B5EF4-FFF2-40B4-BE49-F238E27FC236}">
                <a16:creationId xmlns:a16="http://schemas.microsoft.com/office/drawing/2014/main" id="{0FBD9B74-25F4-81FD-1871-7CAD4A447A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7076" y="3155965"/>
            <a:ext cx="774185" cy="774185"/>
          </a:xfrm>
          <a:prstGeom prst="rect">
            <a:avLst/>
          </a:prstGeom>
        </p:spPr>
      </p:pic>
      <p:pic>
        <p:nvPicPr>
          <p:cNvPr id="19" name="Graphic 18" descr="Arrow: Slight curve with solid fill">
            <a:extLst>
              <a:ext uri="{FF2B5EF4-FFF2-40B4-BE49-F238E27FC236}">
                <a16:creationId xmlns:a16="http://schemas.microsoft.com/office/drawing/2014/main" id="{B89E8172-2C54-CAE4-D2EF-0DA5989395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2881" y="4836284"/>
            <a:ext cx="774185" cy="774185"/>
          </a:xfrm>
          <a:prstGeom prst="rect">
            <a:avLst/>
          </a:prstGeom>
        </p:spPr>
      </p:pic>
    </p:spTree>
    <p:extLst>
      <p:ext uri="{BB962C8B-B14F-4D97-AF65-F5344CB8AC3E}">
        <p14:creationId xmlns:p14="http://schemas.microsoft.com/office/powerpoint/2010/main" val="261141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6096000" y="823459"/>
            <a:ext cx="5416323" cy="1115434"/>
          </a:xfrm>
        </p:spPr>
        <p:txBody>
          <a:bodyPr/>
          <a:lstStyle/>
          <a:p>
            <a:r>
              <a:rPr lang="en-IN" dirty="0">
                <a:solidFill>
                  <a:schemeClr val="accent6">
                    <a:lumMod val="25000"/>
                    <a:lumOff val="75000"/>
                  </a:schemeClr>
                </a:solidFill>
                <a:effectLst>
                  <a:outerShdw blurRad="38100" dist="38100" dir="2700000" algn="tl">
                    <a:srgbClr val="000000">
                      <a:alpha val="43137"/>
                    </a:srgbClr>
                  </a:outerShdw>
                </a:effectLst>
              </a:rPr>
              <a:t>Churned Customers by </a:t>
            </a:r>
            <a:r>
              <a:rPr lang="en-IN" dirty="0">
                <a:effectLst>
                  <a:outerShdw blurRad="38100" dist="38100" dir="2700000" algn="tl">
                    <a:srgbClr val="000000">
                      <a:alpha val="43137"/>
                    </a:srgbClr>
                  </a:outerShdw>
                </a:effectLst>
              </a:rPr>
              <a:t>Countries</a:t>
            </a:r>
          </a:p>
        </p:txBody>
      </p:sp>
      <p:pic>
        <p:nvPicPr>
          <p:cNvPr id="27" name="Picture 26">
            <a:extLst>
              <a:ext uri="{FF2B5EF4-FFF2-40B4-BE49-F238E27FC236}">
                <a16:creationId xmlns:a16="http://schemas.microsoft.com/office/drawing/2014/main" id="{95CC9608-35F9-9086-B7E6-2A19ED0955A2}"/>
              </a:ext>
            </a:extLst>
          </p:cNvPr>
          <p:cNvPicPr>
            <a:picLocks noChangeAspect="1"/>
          </p:cNvPicPr>
          <p:nvPr/>
        </p:nvPicPr>
        <p:blipFill>
          <a:blip r:embed="rId3"/>
          <a:stretch>
            <a:fillRect/>
          </a:stretch>
        </p:blipFill>
        <p:spPr>
          <a:xfrm>
            <a:off x="574902" y="1597139"/>
            <a:ext cx="4955720" cy="32451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6095999" y="2554120"/>
            <a:ext cx="5416324" cy="228821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1600" kern="100" dirty="0">
                <a:latin typeface="Calibri" panose="020F0502020204030204" pitchFamily="34" charset="0"/>
                <a:ea typeface="Calibri" panose="020F0502020204030204" pitchFamily="34" charset="0"/>
                <a:cs typeface="Times New Roman" panose="02020603050405020304" pitchFamily="18" charset="0"/>
              </a:rPr>
              <a:t>The chart displays the count of customers who have exited based on their geographical location, specifically focusing on three countries: France, Germany, and Spain. The chart visually represents the number of exited customers in each country, with France having the highest count, followed by Germany and then Spain. The bars in the chart provide a clear comparison of the exit counts across the three countries, with France having the largest number of exited customers.</a:t>
            </a:r>
            <a:endParaRPr lang="en-US" dirty="0"/>
          </a:p>
        </p:txBody>
      </p:sp>
    </p:spTree>
    <p:extLst>
      <p:ext uri="{BB962C8B-B14F-4D97-AF65-F5344CB8AC3E}">
        <p14:creationId xmlns:p14="http://schemas.microsoft.com/office/powerpoint/2010/main" val="164028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25" name="Title 24">
            <a:extLst>
              <a:ext uri="{FF2B5EF4-FFF2-40B4-BE49-F238E27FC236}">
                <a16:creationId xmlns:a16="http://schemas.microsoft.com/office/drawing/2014/main" id="{180CA055-0DCB-17C1-6611-A1224F738728}"/>
              </a:ext>
            </a:extLst>
          </p:cNvPr>
          <p:cNvSpPr>
            <a:spLocks noGrp="1"/>
          </p:cNvSpPr>
          <p:nvPr>
            <p:ph type="title"/>
          </p:nvPr>
        </p:nvSpPr>
        <p:spPr>
          <a:xfrm>
            <a:off x="6829389" y="906649"/>
            <a:ext cx="4305720" cy="1115434"/>
          </a:xfrm>
        </p:spPr>
        <p:txBody>
          <a:bodyPr/>
          <a:lstStyle/>
          <a:p>
            <a:r>
              <a:rPr lang="en-IN" dirty="0">
                <a:effectLst>
                  <a:outerShdw blurRad="38100" dist="38100" dir="2700000" algn="tl">
                    <a:srgbClr val="000000">
                      <a:alpha val="43137"/>
                    </a:srgbClr>
                  </a:outerShdw>
                </a:effectLst>
              </a:rPr>
              <a:t>Forecasting</a:t>
            </a:r>
            <a:r>
              <a:rPr lang="en-IN" dirty="0">
                <a:solidFill>
                  <a:schemeClr val="accent6">
                    <a:lumMod val="25000"/>
                    <a:lumOff val="75000"/>
                  </a:schemeClr>
                </a:solidFill>
                <a:effectLst>
                  <a:outerShdw blurRad="38100" dist="38100" dir="2700000" algn="tl">
                    <a:srgbClr val="000000">
                      <a:alpha val="43137"/>
                    </a:srgbClr>
                  </a:outerShdw>
                </a:effectLst>
              </a:rPr>
              <a:t> of Account Balance</a:t>
            </a:r>
            <a:endParaRPr lang="en-IN" dirty="0">
              <a:effectLst>
                <a:outerShdw blurRad="38100" dist="38100" dir="2700000" algn="tl">
                  <a:srgbClr val="000000">
                    <a:alpha val="43137"/>
                  </a:srgbClr>
                </a:outerShdw>
              </a:effectLst>
            </a:endParaRPr>
          </a:p>
        </p:txBody>
      </p:sp>
      <p:sp>
        <p:nvSpPr>
          <p:cNvPr id="28" name="Text Placeholder 19">
            <a:extLst>
              <a:ext uri="{FF2B5EF4-FFF2-40B4-BE49-F238E27FC236}">
                <a16:creationId xmlns:a16="http://schemas.microsoft.com/office/drawing/2014/main" id="{779CBCCB-1198-FD42-0D45-2E83EC83BF9A}"/>
              </a:ext>
            </a:extLst>
          </p:cNvPr>
          <p:cNvSpPr txBox="1">
            <a:spLocks/>
          </p:cNvSpPr>
          <p:nvPr/>
        </p:nvSpPr>
        <p:spPr>
          <a:xfrm>
            <a:off x="6484857" y="2293156"/>
            <a:ext cx="5167904" cy="227168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sz="1600" kern="100" dirty="0">
                <a:latin typeface="Calibri" panose="020F0502020204030204" pitchFamily="34" charset="0"/>
                <a:ea typeface="Calibri" panose="020F0502020204030204" pitchFamily="34" charset="0"/>
                <a:cs typeface="Times New Roman" panose="02020603050405020304" pitchFamily="18" charset="0"/>
              </a:rPr>
              <a:t>The graph illustrates the relationship between account tenure and the cumulative account balance, likely predicting future balances based on the account's duration. The data suggests that account balances typically increase during the initial years, experience a decline around the five-year mark, then recover slightly before stabilizing or slightly decreasing after approximately ten years. The shaded area indicates that the most accurate predictions are within the first ten years</a:t>
            </a:r>
            <a:r>
              <a:rPr lang="en-US" dirty="0"/>
              <a:t>.</a:t>
            </a:r>
          </a:p>
        </p:txBody>
      </p:sp>
      <p:pic>
        <p:nvPicPr>
          <p:cNvPr id="3" name="Picture 2">
            <a:extLst>
              <a:ext uri="{FF2B5EF4-FFF2-40B4-BE49-F238E27FC236}">
                <a16:creationId xmlns:a16="http://schemas.microsoft.com/office/drawing/2014/main" id="{28ADFCCB-7D0F-859A-AE8A-7A8E42C8BD50}"/>
              </a:ext>
            </a:extLst>
          </p:cNvPr>
          <p:cNvPicPr>
            <a:picLocks noChangeAspect="1"/>
          </p:cNvPicPr>
          <p:nvPr/>
        </p:nvPicPr>
        <p:blipFill>
          <a:blip r:embed="rId3"/>
          <a:stretch>
            <a:fillRect/>
          </a:stretch>
        </p:blipFill>
        <p:spPr>
          <a:xfrm>
            <a:off x="575742" y="1745858"/>
            <a:ext cx="5401788" cy="29281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2541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759861" y="502462"/>
            <a:ext cx="5323791" cy="802463"/>
          </a:xfrm>
        </p:spPr>
        <p:txBody>
          <a:bodyPr/>
          <a:lstStyle/>
          <a:p>
            <a:r>
              <a:rPr lang="en-US" dirty="0"/>
              <a:t>Yearly Trend </a:t>
            </a:r>
            <a:r>
              <a:rPr lang="en-US" dirty="0">
                <a:solidFill>
                  <a:schemeClr val="accent6">
                    <a:lumMod val="25000"/>
                    <a:lumOff val="75000"/>
                  </a:schemeClr>
                </a:solidFill>
              </a:rPr>
              <a:t>of Customers Joining</a:t>
            </a:r>
          </a:p>
        </p:txBody>
      </p:sp>
      <p:pic>
        <p:nvPicPr>
          <p:cNvPr id="9" name="Picture 8">
            <a:extLst>
              <a:ext uri="{FF2B5EF4-FFF2-40B4-BE49-F238E27FC236}">
                <a16:creationId xmlns:a16="http://schemas.microsoft.com/office/drawing/2014/main" id="{306F0210-685C-11DB-3813-B8525DB4FAD3}"/>
              </a:ext>
            </a:extLst>
          </p:cNvPr>
          <p:cNvPicPr>
            <a:picLocks noChangeAspect="1"/>
          </p:cNvPicPr>
          <p:nvPr/>
        </p:nvPicPr>
        <p:blipFill>
          <a:blip r:embed="rId3"/>
          <a:stretch>
            <a:fillRect/>
          </a:stretch>
        </p:blipFill>
        <p:spPr>
          <a:xfrm>
            <a:off x="6108350" y="903693"/>
            <a:ext cx="5680096" cy="30843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C3794054-8651-7AA7-7D6C-3106A6829FF7}"/>
              </a:ext>
            </a:extLst>
          </p:cNvPr>
          <p:cNvSpPr txBox="1"/>
          <p:nvPr/>
        </p:nvSpPr>
        <p:spPr>
          <a:xfrm>
            <a:off x="759861" y="2219325"/>
            <a:ext cx="5045869" cy="3293209"/>
          </a:xfrm>
          <a:prstGeom prst="rect">
            <a:avLst/>
          </a:prstGeom>
          <a:noFill/>
        </p:spPr>
        <p:txBody>
          <a:bodyPr wrap="square">
            <a:spAutoFit/>
          </a:bodyPr>
          <a:lstStyle/>
          <a:p>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graph displays the number of customers who joined each year from 2016 to 2019. The X-axis represents the years, while the Y-axis shows the total number of customers. The data reveals a positive trend, with an increasing number of customers joining annually:</a:t>
            </a:r>
          </a:p>
          <a:p>
            <a:pPr>
              <a:buFont typeface="Arial" panose="020B0604020202020204" pitchFamily="34" charset="0"/>
              <a:buChar char="•"/>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2016, there were 1,951 customers.</a:t>
            </a:r>
          </a:p>
          <a:p>
            <a:pPr>
              <a:buFont typeface="Arial" panose="020B0604020202020204" pitchFamily="34" charset="0"/>
              <a:buChar char="•"/>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2017, this number rose to 2,143 customers.</a:t>
            </a:r>
          </a:p>
          <a:p>
            <a:pPr>
              <a:buFont typeface="Arial" panose="020B0604020202020204" pitchFamily="34" charset="0"/>
              <a:buChar char="•"/>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2018, the total number of customers grew to 2,593.</a:t>
            </a:r>
          </a:p>
          <a:p>
            <a:pPr>
              <a:buFont typeface="Arial" panose="020B0604020202020204" pitchFamily="34" charset="0"/>
              <a:buChar char="•"/>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By 2019, the number reached 3,313 customers.</a:t>
            </a:r>
          </a:p>
          <a:p>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line connecting these data points illustrates the trend of customer growth over the four-year period, highlighting consistent and positive growth in customer acquisition each year.</a:t>
            </a:r>
          </a:p>
        </p:txBody>
      </p:sp>
    </p:spTree>
    <p:extLst>
      <p:ext uri="{BB962C8B-B14F-4D97-AF65-F5344CB8AC3E}">
        <p14:creationId xmlns:p14="http://schemas.microsoft.com/office/powerpoint/2010/main" val="12460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6212109" y="445312"/>
            <a:ext cx="5680096" cy="1850213"/>
          </a:xfrm>
        </p:spPr>
        <p:txBody>
          <a:bodyPr/>
          <a:lstStyle/>
          <a:p>
            <a:r>
              <a:rPr lang="en-US" dirty="0">
                <a:solidFill>
                  <a:schemeClr val="accent6">
                    <a:lumMod val="25000"/>
                    <a:lumOff val="75000"/>
                  </a:schemeClr>
                </a:solidFill>
              </a:rPr>
              <a:t>Count of Number of Products by </a:t>
            </a:r>
            <a:r>
              <a:rPr lang="en-US" dirty="0"/>
              <a:t>Credit Card Status</a:t>
            </a:r>
          </a:p>
        </p:txBody>
      </p:sp>
      <p:pic>
        <p:nvPicPr>
          <p:cNvPr id="4" name="Picture 3">
            <a:extLst>
              <a:ext uri="{FF2B5EF4-FFF2-40B4-BE49-F238E27FC236}">
                <a16:creationId xmlns:a16="http://schemas.microsoft.com/office/drawing/2014/main" id="{57AC0E54-EEA6-3C8A-05DC-0C57D1A7E52C}"/>
              </a:ext>
            </a:extLst>
          </p:cNvPr>
          <p:cNvPicPr>
            <a:picLocks noChangeAspect="1"/>
          </p:cNvPicPr>
          <p:nvPr/>
        </p:nvPicPr>
        <p:blipFill>
          <a:blip r:embed="rId3"/>
          <a:stretch>
            <a:fillRect/>
          </a:stretch>
        </p:blipFill>
        <p:spPr>
          <a:xfrm>
            <a:off x="6212109" y="2840213"/>
            <a:ext cx="5680096" cy="32430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3">
            <a:extLst>
              <a:ext uri="{FF2B5EF4-FFF2-40B4-BE49-F238E27FC236}">
                <a16:creationId xmlns:a16="http://schemas.microsoft.com/office/drawing/2014/main" id="{2D9BA187-3994-C222-DDE2-A91EDA90116C}"/>
              </a:ext>
            </a:extLst>
          </p:cNvPr>
          <p:cNvSpPr>
            <a:spLocks noChangeArrowheads="1"/>
          </p:cNvSpPr>
          <p:nvPr/>
        </p:nvSpPr>
        <p:spPr bwMode="auto">
          <a:xfrm>
            <a:off x="70340" y="1255284"/>
            <a:ext cx="5824025"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graph categorizes customers based on their credit card status and the number of products they hold (ranging from 1 to 4 products).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For credit card holders: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1 product: 3,578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 products: 326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3 products: 41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4 products: Not visible in the graph, likely 0 or a negligible number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For non-credit card holders: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1 product: 1,596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2 products: 134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3 products: 76 customers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4 products: 19 customers</a:t>
            </a:r>
          </a:p>
          <a:p>
            <a:pPr eaLnBrk="0" fontAlgn="base" hangingPunct="0">
              <a:spcBef>
                <a:spcPct val="0"/>
              </a:spcBef>
              <a:spcAft>
                <a:spcPct val="0"/>
              </a:spcAft>
            </a:pPr>
            <a:r>
              <a:rPr lang="en-US" alt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visual representation highlights the distribution of customers according to their credit card status and the number of products they own. It offers insights into customer segmentation and the prevalence of various product ownership levels among credit card holders and non-credit card holders.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534729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 Boardroom</Template>
  <TotalTime>3674</TotalTime>
  <Words>1021</Words>
  <Application>Microsoft Office PowerPoint</Application>
  <PresentationFormat>Widescreen</PresentationFormat>
  <Paragraphs>76</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等线</vt:lpstr>
      <vt:lpstr>Abadi</vt:lpstr>
      <vt:lpstr>Arial</vt:lpstr>
      <vt:lpstr>Calibri</vt:lpstr>
      <vt:lpstr>Posterama Text Black</vt:lpstr>
      <vt:lpstr>Posterama Text SemiBold</vt:lpstr>
      <vt:lpstr>Custom</vt:lpstr>
      <vt:lpstr>Bank CRM Development Analysis</vt:lpstr>
      <vt:lpstr>Introduction</vt:lpstr>
      <vt:lpstr>Summary</vt:lpstr>
      <vt:lpstr>Analytical Approach &amp; Tools </vt:lpstr>
      <vt:lpstr>Overview of the Customers</vt:lpstr>
      <vt:lpstr>Churned Customers by Countries</vt:lpstr>
      <vt:lpstr>Forecasting of Account Balance</vt:lpstr>
      <vt:lpstr>Yearly Trend of Customers Joining</vt:lpstr>
      <vt:lpstr>Count of Number of Products by Credit Card Status</vt:lpstr>
      <vt:lpstr>Churn Rate by Gender</vt:lpstr>
      <vt:lpstr>Dashboard and Visualizations</vt:lpstr>
      <vt:lpstr>Dashboard and Visualizations</vt:lpstr>
      <vt:lpstr>Dashboard and Visualizations</vt:lpstr>
      <vt:lpstr>Dashboard and Visualizations</vt:lpstr>
      <vt:lpstr>Dashboard and Visualizations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CRM Development Analysis</dc:title>
  <dc:creator>AADARSH KATIYAR</dc:creator>
  <cp:lastModifiedBy>HIMANSHU KUMAR JHA</cp:lastModifiedBy>
  <cp:revision>23</cp:revision>
  <dcterms:created xsi:type="dcterms:W3CDTF">2024-04-15T14:01:27Z</dcterms:created>
  <dcterms:modified xsi:type="dcterms:W3CDTF">2024-06-08T17:52:29Z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